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861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71" r:id="rId13"/>
    <p:sldId id="272" r:id="rId14"/>
  </p:sldIdLst>
  <p:sldSz cx="9144000" cy="6858000" type="screen4x3"/>
  <p:notesSz cx="6881813" cy="9296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99"/>
    <a:srgbClr val="333399"/>
    <a:srgbClr val="FFFFCC"/>
    <a:srgbClr val="FFE2C5"/>
    <a:srgbClr val="5F5F5F"/>
    <a:srgbClr val="80808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990" autoAdjust="0"/>
    <p:restoredTop sz="94434" autoAdjust="0"/>
  </p:normalViewPr>
  <p:slideViewPr>
    <p:cSldViewPr snapToGrid="0">
      <p:cViewPr>
        <p:scale>
          <a:sx n="81" d="100"/>
          <a:sy n="81" d="100"/>
        </p:scale>
        <p:origin x="-594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1872" y="-84"/>
      </p:cViewPr>
      <p:guideLst>
        <p:guide orient="horz" pos="2928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370138" y="0"/>
            <a:ext cx="45116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 defTabSz="923925" eaLnBrk="1" hangingPunct="1">
              <a:defRPr sz="900">
                <a:solidFill>
                  <a:srgbClr val="5F5F5F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Informatique de Gestion</a:t>
            </a:r>
            <a:endParaRPr lang="en-US"/>
          </a:p>
        </p:txBody>
      </p:sp>
      <p:sp>
        <p:nvSpPr>
          <p:cNvPr id="5017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0" y="0"/>
            <a:ext cx="19113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l" defTabSz="923925" eaLnBrk="1" hangingPunct="1">
              <a:defRPr sz="900">
                <a:solidFill>
                  <a:srgbClr val="5F5F5F"/>
                </a:solidFill>
                <a:latin typeface="Arial" charset="0"/>
              </a:defRPr>
            </a:lvl1pPr>
          </a:lstStyle>
          <a:p>
            <a:pPr>
              <a:defRPr/>
            </a:pPr>
            <a:fld id="{5813C1DF-31F6-417C-BF05-05D089B0516D}" type="datetime5">
              <a:rPr lang="en-US"/>
              <a:pPr>
                <a:defRPr/>
              </a:pPr>
              <a:t>21-Mar-20</a:t>
            </a:fld>
            <a:endParaRPr lang="en-US"/>
          </a:p>
        </p:txBody>
      </p:sp>
      <p:sp>
        <p:nvSpPr>
          <p:cNvPr id="5017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5811838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l" defTabSz="923925" eaLnBrk="1" hangingPunct="1">
              <a:defRPr sz="900">
                <a:solidFill>
                  <a:srgbClr val="5F5F5F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EST-Laâyoune-</a:t>
            </a:r>
            <a:endParaRPr lang="en-US"/>
          </a:p>
        </p:txBody>
      </p:sp>
      <p:sp>
        <p:nvSpPr>
          <p:cNvPr id="5017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348413" y="8831263"/>
            <a:ext cx="5334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 defTabSz="923925" eaLnBrk="1" hangingPunct="1">
              <a:defRPr sz="900">
                <a:solidFill>
                  <a:srgbClr val="5F5F5F"/>
                </a:solidFill>
                <a:latin typeface="Arial" charset="0"/>
              </a:defRPr>
            </a:lvl1pPr>
          </a:lstStyle>
          <a:p>
            <a:pPr>
              <a:defRPr/>
            </a:pPr>
            <a:fld id="{628CF842-C626-4CE6-AA16-CBF41D50A34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14112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293938" y="0"/>
            <a:ext cx="45878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 defTabSz="923925" eaLnBrk="1" hangingPunct="1">
              <a:defRPr sz="900">
                <a:solidFill>
                  <a:srgbClr val="5F5F5F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Informatique de Gestion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0" y="0"/>
            <a:ext cx="20653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l" defTabSz="923925" eaLnBrk="1" hangingPunct="1">
              <a:defRPr sz="900">
                <a:solidFill>
                  <a:srgbClr val="5F5F5F"/>
                </a:solidFill>
                <a:latin typeface="Arial" charset="0"/>
              </a:defRPr>
            </a:lvl1pPr>
          </a:lstStyle>
          <a:p>
            <a:pPr>
              <a:defRPr/>
            </a:pPr>
            <a:fld id="{742B60A2-FD99-45AF-9215-7C190DB819EE}" type="datetime5">
              <a:rPr lang="en-US"/>
              <a:pPr>
                <a:defRPr/>
              </a:pPr>
              <a:t>21-Mar-20</a:t>
            </a:fld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76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416425"/>
            <a:ext cx="55054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56578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l" defTabSz="923925" eaLnBrk="1" hangingPunct="1">
              <a:defRPr sz="900">
                <a:solidFill>
                  <a:srgbClr val="5F5F5F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EST-Laâyoune-</a:t>
            </a: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423025" y="8829675"/>
            <a:ext cx="4572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 defTabSz="923925" eaLnBrk="1" hangingPunct="1">
              <a:defRPr sz="900">
                <a:solidFill>
                  <a:srgbClr val="5F5F5F"/>
                </a:solidFill>
                <a:latin typeface="Arial" charset="0"/>
              </a:defRPr>
            </a:lvl1pPr>
          </a:lstStyle>
          <a:p>
            <a:pPr>
              <a:defRPr/>
            </a:pPr>
            <a:fld id="{6772F869-E4BA-450D-B751-14CB3A9FA54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62361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7F9B2-816A-417B-81FF-86ED2A45F663}" type="datetime1">
              <a:rPr lang="fr-FR" smtClean="0"/>
              <a:t>21/03/2020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EST-Laâyoune-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710C8-3F30-4CEC-B076-B782D7F4FD0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3181161"/>
      </p:ext>
    </p:extLst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697C9-5513-408A-8E80-4517856AA62D}" type="datetime1">
              <a:rPr lang="fr-FR" smtClean="0"/>
              <a:t>21/03/2020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EST-Laâyoune-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C970A-F34F-4D6B-8739-88D5D582D8F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2263003"/>
      </p:ext>
    </p:extLst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15333-8B40-49C8-A01E-641B5CD5A5EE}" type="datetime1">
              <a:rPr lang="fr-FR" smtClean="0"/>
              <a:t>21/03/2020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EST-Laâyoune-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B1FEE-3392-42EE-903F-94E84F9BEF6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8690961"/>
      </p:ext>
    </p:extLst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5064C-6F83-4CEC-B9A5-D76E4C63BC86}" type="datetime1">
              <a:rPr lang="fr-FR" smtClean="0"/>
              <a:t>21/03/2020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EST-Laâyoune-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6D82E-1307-4EF5-B499-652218A0258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704374"/>
      </p:ext>
    </p:extLst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B51F5-E1F2-4535-9BE1-8556A5B8E98E}" type="datetime1">
              <a:rPr lang="fr-FR" smtClean="0"/>
              <a:t>21/03/2020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EST-Laâyoune-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1C396-26F8-48B3-B06C-F48A96DC548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357361"/>
      </p:ext>
    </p:extLst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BF914-C061-4F61-BACD-C81EDDB817A2}" type="datetime1">
              <a:rPr lang="fr-FR" smtClean="0"/>
              <a:t>21/03/2020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EST-Laâyoune-</a:t>
            </a: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DD64F-8B65-4E62-9480-22DB02DA026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3013210"/>
      </p:ext>
    </p:extLst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0E0C3-9926-4256-B7B0-5FA70E5A5F69}" type="datetime1">
              <a:rPr lang="fr-FR" smtClean="0"/>
              <a:t>21/03/2020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EST-Laâyoune-</a:t>
            </a: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BE73C-7FC2-4BE9-91E2-9C37C0E43F8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8757299"/>
      </p:ext>
    </p:extLst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981D5-1EF5-4F1E-B644-3555FBE36E03}" type="datetime1">
              <a:rPr lang="fr-FR" smtClean="0"/>
              <a:t>21/03/2020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EST-Laâyoune-</a:t>
            </a: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E0160-EE83-4108-96F4-096316AD88D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4170825"/>
      </p:ext>
    </p:extLst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DDB3D-0ADE-4072-BDEE-9B04DCBC9C01}" type="datetime1">
              <a:rPr lang="fr-FR" smtClean="0"/>
              <a:t>21/03/2020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EST-Laâyoune-</a:t>
            </a: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105AC-4E37-4BD6-B1A6-3030F32D838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103188"/>
      </p:ext>
    </p:extLst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68D1A-06B4-46B0-A9B2-783455D5D69E}" type="datetime1">
              <a:rPr lang="fr-FR" smtClean="0"/>
              <a:t>21/03/2020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EST-Laâyoune-</a:t>
            </a: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E6B47-8611-49FE-9559-341B5C3DD84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9892326"/>
      </p:ext>
    </p:extLst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ABDDA-2EEF-44C0-B952-18B4E4601A20}" type="datetime1">
              <a:rPr lang="fr-FR" smtClean="0"/>
              <a:t>21/03/2020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EST-Laâyoune-</a:t>
            </a: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02927-D562-4DCC-BD99-941220EA439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2982965"/>
      </p:ext>
    </p:extLst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EC8A838-64F8-4AB3-A41D-71940C7FFE63}" type="datetime1">
              <a:rPr lang="fr-FR" smtClean="0"/>
              <a:t>21/03/2020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smtClean="0"/>
              <a:t>EST-Laâyoune-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4A03ED8-0CDD-417A-8E4F-78655B90487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031" name="AutoShape 11"/>
          <p:cNvSpPr>
            <a:spLocks noChangeArrowheads="1"/>
          </p:cNvSpPr>
          <p:nvPr/>
        </p:nvSpPr>
        <p:spPr bwMode="auto">
          <a:xfrm>
            <a:off x="8559800" y="6248400"/>
            <a:ext cx="539750" cy="558800"/>
          </a:xfrm>
          <a:prstGeom prst="flowChartDecision">
            <a:avLst/>
          </a:prstGeom>
          <a:solidFill>
            <a:srgbClr val="0033CC"/>
          </a:solidFill>
          <a:ln w="38100" cap="rnd" algn="ctr">
            <a:solidFill>
              <a:srgbClr val="0033CC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fld id="{F2A03063-9C79-4BFC-925A-0CDC90A0D5BB}" type="slidenum">
              <a:rPr lang="fr-FR" altLang="fr-FR" sz="1200" b="1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pPr>
                <a:defRPr/>
              </a:pPr>
              <a:t>‹N°›</a:t>
            </a:fld>
            <a:endParaRPr lang="fr-FR" altLang="fr-FR" sz="1200" b="1" smtClean="0">
              <a:solidFill>
                <a:schemeClr val="bg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032" name="Rectangle 7"/>
          <p:cNvSpPr>
            <a:spLocks noChangeArrowheads="1"/>
          </p:cNvSpPr>
          <p:nvPr/>
        </p:nvSpPr>
        <p:spPr bwMode="auto">
          <a:xfrm>
            <a:off x="0" y="1257300"/>
            <a:ext cx="9144000" cy="127000"/>
          </a:xfrm>
          <a:prstGeom prst="rect">
            <a:avLst/>
          </a:prstGeom>
          <a:solidFill>
            <a:srgbClr val="0070C0"/>
          </a:soli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l">
              <a:defRPr/>
            </a:pPr>
            <a:endParaRPr lang="fr-FR" altLang="fr-FR" sz="2000" baseline="-25000" smtClean="0">
              <a:latin typeface="Comic Sans MS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</p:sldLayoutIdLst>
  <p:transition spd="med">
    <p:wipe dir="d"/>
  </p:transition>
  <p:timing>
    <p:tnLst>
      <p:par>
        <p:cTn id="1" dur="indefinite" restart="never" nodeType="tmRoot"/>
      </p:par>
    </p:tnLst>
  </p:timing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5" name="Text Box 25"/>
          <p:cNvSpPr txBox="1">
            <a:spLocks noChangeArrowheads="1"/>
          </p:cNvSpPr>
          <p:nvPr/>
        </p:nvSpPr>
        <p:spPr bwMode="auto">
          <a:xfrm>
            <a:off x="1960563" y="2236788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fr-FR" sz="2000"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6728" y="1767006"/>
            <a:ext cx="812041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2400" dirty="0"/>
              <a:t>le MCD a pour but de modéliser les données</a:t>
            </a:r>
            <a:endParaRPr lang="fr-FR" sz="24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2400" dirty="0" smtClean="0"/>
              <a:t>MCD </a:t>
            </a:r>
            <a:r>
              <a:rPr lang="fr-FR" sz="2400" dirty="0"/>
              <a:t>ne </a:t>
            </a:r>
            <a:r>
              <a:rPr lang="fr-FR" sz="2400" dirty="0" smtClean="0"/>
              <a:t>peut pas </a:t>
            </a:r>
            <a:r>
              <a:rPr lang="fr-FR" sz="2400" dirty="0"/>
              <a:t>être </a:t>
            </a:r>
            <a:r>
              <a:rPr lang="fr-FR" sz="2400" dirty="0" smtClean="0"/>
              <a:t>portée sur </a:t>
            </a:r>
            <a:r>
              <a:rPr lang="fr-FR" sz="2400" dirty="0"/>
              <a:t>un système </a:t>
            </a:r>
            <a:r>
              <a:rPr lang="fr-FR" sz="2400" dirty="0" smtClean="0"/>
              <a:t>informatique, alors il faut traduire </a:t>
            </a:r>
            <a:r>
              <a:rPr lang="fr-FR" sz="2400" dirty="0"/>
              <a:t>le MCD en une structure transportable sur une </a:t>
            </a:r>
            <a:r>
              <a:rPr lang="fr-FR" sz="2400" dirty="0" smtClean="0"/>
              <a:t>machine cette </a:t>
            </a:r>
            <a:r>
              <a:rPr lang="fr-FR" sz="2400" dirty="0"/>
              <a:t>nouvelle structure est représentée sous forme d'un schéma de données appelé </a:t>
            </a:r>
            <a:r>
              <a:rPr lang="fr-FR" sz="2400" dirty="0" smtClean="0"/>
              <a:t>MLD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2400" dirty="0"/>
              <a:t>Le MLD </a:t>
            </a:r>
            <a:r>
              <a:rPr lang="fr-FR" sz="2400" dirty="0" smtClean="0"/>
              <a:t>tient </a:t>
            </a:r>
            <a:r>
              <a:rPr lang="fr-FR" sz="2400" dirty="0"/>
              <a:t>compte </a:t>
            </a:r>
            <a:r>
              <a:rPr lang="fr-FR" sz="2400" dirty="0" smtClean="0"/>
              <a:t>des choix </a:t>
            </a:r>
            <a:r>
              <a:rPr lang="fr-FR" sz="2400" dirty="0"/>
              <a:t>concernant le système de gestion des données </a:t>
            </a:r>
            <a:r>
              <a:rPr lang="fr-FR" sz="2400" dirty="0" smtClean="0"/>
              <a:t>utilise dans </a:t>
            </a:r>
            <a:r>
              <a:rPr lang="fr-FR" sz="2400" dirty="0"/>
              <a:t>l’entreprise. Le plus utilise est le modèle </a:t>
            </a:r>
            <a:r>
              <a:rPr lang="fr-FR" sz="2400" dirty="0" smtClean="0"/>
              <a:t>relationnel associe </a:t>
            </a:r>
            <a:r>
              <a:rPr lang="fr-FR" sz="2400" dirty="0"/>
              <a:t>aux bases de données relationnelles (</a:t>
            </a:r>
            <a:r>
              <a:rPr lang="fr-FR" sz="2400" dirty="0" smtClean="0"/>
              <a:t>Oracle, </a:t>
            </a:r>
            <a:r>
              <a:rPr lang="fr-FR" sz="2400" dirty="0" err="1" smtClean="0"/>
              <a:t>Informix</a:t>
            </a:r>
            <a:r>
              <a:rPr lang="fr-FR" sz="2400" dirty="0"/>
              <a:t>, </a:t>
            </a:r>
            <a:r>
              <a:rPr lang="fr-FR" sz="2400" dirty="0" err="1"/>
              <a:t>SQLserver</a:t>
            </a:r>
            <a:r>
              <a:rPr lang="fr-FR" sz="2400" dirty="0"/>
              <a:t>,..., Access, </a:t>
            </a:r>
            <a:r>
              <a:rPr lang="fr-FR" sz="2400" dirty="0" err="1"/>
              <a:t>mySQL</a:t>
            </a:r>
            <a:r>
              <a:rPr lang="fr-FR" sz="2400" dirty="0"/>
              <a:t>, </a:t>
            </a:r>
            <a:r>
              <a:rPr lang="fr-FR" sz="2400" dirty="0" err="1"/>
              <a:t>postgreSQL</a:t>
            </a:r>
            <a:r>
              <a:rPr lang="fr-FR" sz="2400" dirty="0"/>
              <a:t>...)</a:t>
            </a:r>
          </a:p>
        </p:txBody>
      </p:sp>
      <p:sp>
        <p:nvSpPr>
          <p:cNvPr id="87" name="Titre 1"/>
          <p:cNvSpPr txBox="1">
            <a:spLocks/>
          </p:cNvSpPr>
          <p:nvPr/>
        </p:nvSpPr>
        <p:spPr>
          <a:xfrm>
            <a:off x="500063" y="68238"/>
            <a:ext cx="8183562" cy="1100647"/>
          </a:xfrm>
          <a:prstGeom prst="rect">
            <a:avLst/>
          </a:prstGeom>
        </p:spPr>
        <p:txBody>
          <a:bodyPr anchor="b"/>
          <a:lstStyle/>
          <a:p>
            <a:pPr fontAlgn="auto">
              <a:spcAft>
                <a:spcPts val="0"/>
              </a:spcAft>
              <a:defRPr/>
            </a:pPr>
            <a:r>
              <a:rPr lang="fr-FR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Modèle </a:t>
            </a:r>
            <a:r>
              <a:rPr lang="fr-FR" sz="3200" b="1" dirty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logique des données(MLD)</a:t>
            </a:r>
          </a:p>
        </p:txBody>
      </p:sp>
    </p:spTree>
    <p:extLst>
      <p:ext uri="{BB962C8B-B14F-4D97-AF65-F5344CB8AC3E}">
        <p14:creationId xmlns:p14="http://schemas.microsoft.com/office/powerpoint/2010/main" val="111817121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5" name="Text Box 25"/>
          <p:cNvSpPr txBox="1">
            <a:spLocks noChangeArrowheads="1"/>
          </p:cNvSpPr>
          <p:nvPr/>
        </p:nvSpPr>
        <p:spPr bwMode="auto">
          <a:xfrm>
            <a:off x="1960563" y="2236788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fr-FR" sz="2000">
              <a:latin typeface="Arial" charset="0"/>
            </a:endParaRPr>
          </a:p>
        </p:txBody>
      </p:sp>
      <p:sp>
        <p:nvSpPr>
          <p:cNvPr id="87" name="Titre 1"/>
          <p:cNvSpPr txBox="1">
            <a:spLocks/>
          </p:cNvSpPr>
          <p:nvPr/>
        </p:nvSpPr>
        <p:spPr>
          <a:xfrm>
            <a:off x="500063" y="68238"/>
            <a:ext cx="8183562" cy="1100647"/>
          </a:xfrm>
          <a:prstGeom prst="rect">
            <a:avLst/>
          </a:prstGeom>
        </p:spPr>
        <p:txBody>
          <a:bodyPr anchor="b"/>
          <a:lstStyle/>
          <a:p>
            <a:pPr fontAlgn="auto">
              <a:spcAft>
                <a:spcPts val="0"/>
              </a:spcAft>
              <a:defRPr/>
            </a:pPr>
            <a:r>
              <a:rPr lang="fr-FR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Passer </a:t>
            </a:r>
            <a:r>
              <a:rPr lang="fr-FR" sz="3200" b="1" dirty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du MCD au </a:t>
            </a:r>
            <a:r>
              <a:rPr lang="fr-FR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ML</a:t>
            </a:r>
            <a:r>
              <a:rPr lang="fr-FR" sz="3200" b="1" dirty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D: Contraintes d’intégrité</a:t>
            </a:r>
          </a:p>
        </p:txBody>
      </p:sp>
      <p:sp>
        <p:nvSpPr>
          <p:cNvPr id="4" name="Rectangle 3"/>
          <p:cNvSpPr/>
          <p:nvPr/>
        </p:nvSpPr>
        <p:spPr>
          <a:xfrm>
            <a:off x="641445" y="1925072"/>
            <a:ext cx="784746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b="1" u="sng" dirty="0" smtClean="0"/>
              <a:t>de </a:t>
            </a:r>
            <a:r>
              <a:rPr lang="fr-FR" b="1" u="sng" dirty="0"/>
              <a:t>structure </a:t>
            </a:r>
            <a:r>
              <a:rPr lang="fr-FR" dirty="0"/>
              <a:t>: valeur de la </a:t>
            </a:r>
            <a:r>
              <a:rPr lang="fr-FR" dirty="0" smtClean="0"/>
              <a:t>clé </a:t>
            </a:r>
            <a:r>
              <a:rPr lang="fr-FR" dirty="0"/>
              <a:t>primaire unique et </a:t>
            </a:r>
            <a:r>
              <a:rPr lang="fr-FR" dirty="0" smtClean="0"/>
              <a:t>toujours définie</a:t>
            </a:r>
            <a:r>
              <a:rPr lang="fr-FR" dirty="0"/>
              <a:t>,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b="1" u="sng" dirty="0" smtClean="0"/>
              <a:t>de </a:t>
            </a:r>
            <a:r>
              <a:rPr lang="fr-FR" b="1" u="sng" dirty="0"/>
              <a:t>domaine </a:t>
            </a:r>
            <a:r>
              <a:rPr lang="fr-FR" dirty="0"/>
              <a:t>: les valeurs prises par un attribut </a:t>
            </a:r>
            <a:r>
              <a:rPr lang="fr-FR" dirty="0" smtClean="0"/>
              <a:t>doivent vérifier </a:t>
            </a:r>
            <a:r>
              <a:rPr lang="fr-FR" dirty="0"/>
              <a:t>des contraintes,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b="1" u="sng" dirty="0" smtClean="0"/>
              <a:t>de </a:t>
            </a:r>
            <a:r>
              <a:rPr lang="fr-FR" b="1" u="sng" dirty="0"/>
              <a:t>référence </a:t>
            </a:r>
            <a:r>
              <a:rPr lang="fr-FR" dirty="0"/>
              <a:t>: les valeurs d’une </a:t>
            </a:r>
            <a:r>
              <a:rPr lang="fr-FR" dirty="0" smtClean="0"/>
              <a:t>clé étrangère doivent correspondre </a:t>
            </a:r>
            <a:r>
              <a:rPr lang="fr-FR" dirty="0"/>
              <a:t>a des valeurs existantes dans la </a:t>
            </a:r>
            <a:r>
              <a:rPr lang="fr-FR" dirty="0" smtClean="0"/>
              <a:t>table d’origine</a:t>
            </a:r>
            <a:r>
              <a:rPr lang="fr-FR" dirty="0"/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 smtClean="0"/>
              <a:t>La vérification </a:t>
            </a:r>
            <a:r>
              <a:rPr lang="fr-FR" dirty="0"/>
              <a:t>des contraintes assurent que la base </a:t>
            </a:r>
            <a:r>
              <a:rPr lang="fr-FR" dirty="0" smtClean="0"/>
              <a:t>reste intégré.</a:t>
            </a:r>
            <a:endParaRPr lang="fr-FR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 smtClean="0"/>
              <a:t>Cette vérification </a:t>
            </a:r>
            <a:r>
              <a:rPr lang="fr-FR" dirty="0"/>
              <a:t>s’effectue, soit directement par </a:t>
            </a:r>
            <a:r>
              <a:rPr lang="fr-FR" dirty="0" smtClean="0"/>
              <a:t>le système </a:t>
            </a:r>
            <a:r>
              <a:rPr lang="fr-FR" dirty="0"/>
              <a:t>de gestion de bases de </a:t>
            </a:r>
            <a:r>
              <a:rPr lang="fr-FR" dirty="0" smtClean="0"/>
              <a:t>données </a:t>
            </a:r>
            <a:r>
              <a:rPr lang="fr-FR" dirty="0"/>
              <a:t>utilise quand </a:t>
            </a:r>
            <a:r>
              <a:rPr lang="fr-FR" dirty="0" smtClean="0"/>
              <a:t>c’est possible</a:t>
            </a:r>
            <a:r>
              <a:rPr lang="fr-FR" dirty="0"/>
              <a:t>, soit par </a:t>
            </a:r>
            <a:r>
              <a:rPr lang="fr-FR" dirty="0" smtClean="0"/>
              <a:t>l’écriture </a:t>
            </a:r>
            <a:r>
              <a:rPr lang="fr-FR" dirty="0"/>
              <a:t>de programmes.</a:t>
            </a:r>
          </a:p>
        </p:txBody>
      </p:sp>
    </p:spTree>
    <p:extLst>
      <p:ext uri="{BB962C8B-B14F-4D97-AF65-F5344CB8AC3E}">
        <p14:creationId xmlns:p14="http://schemas.microsoft.com/office/powerpoint/2010/main" val="33262084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5" name="Text Box 25"/>
          <p:cNvSpPr txBox="1">
            <a:spLocks noChangeArrowheads="1"/>
          </p:cNvSpPr>
          <p:nvPr/>
        </p:nvSpPr>
        <p:spPr bwMode="auto">
          <a:xfrm>
            <a:off x="1960563" y="2236788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fr-FR" sz="2000">
              <a:latin typeface="Arial" charset="0"/>
            </a:endParaRPr>
          </a:p>
        </p:txBody>
      </p:sp>
      <p:sp>
        <p:nvSpPr>
          <p:cNvPr id="87" name="Titre 1"/>
          <p:cNvSpPr txBox="1">
            <a:spLocks/>
          </p:cNvSpPr>
          <p:nvPr/>
        </p:nvSpPr>
        <p:spPr>
          <a:xfrm>
            <a:off x="500063" y="68238"/>
            <a:ext cx="8183562" cy="1100647"/>
          </a:xfrm>
          <a:prstGeom prst="rect">
            <a:avLst/>
          </a:prstGeom>
        </p:spPr>
        <p:txBody>
          <a:bodyPr anchor="b"/>
          <a:lstStyle/>
          <a:p>
            <a:pPr fontAlgn="auto">
              <a:spcAft>
                <a:spcPts val="0"/>
              </a:spcAft>
              <a:defRPr/>
            </a:pPr>
            <a:r>
              <a:rPr lang="fr-FR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Passer </a:t>
            </a:r>
            <a:r>
              <a:rPr lang="fr-FR" sz="3200" b="1" dirty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du MCD au </a:t>
            </a:r>
            <a:r>
              <a:rPr lang="fr-FR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ML</a:t>
            </a:r>
            <a:r>
              <a:rPr lang="fr-FR" sz="3200" b="1" dirty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D: </a:t>
            </a:r>
            <a:r>
              <a:rPr lang="fr-FR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Exercice</a:t>
            </a:r>
            <a:endParaRPr lang="fr-FR" sz="3200" b="1" dirty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303218"/>
            <a:ext cx="6400800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30406" y="1511895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dirty="0"/>
              <a:t>Construire le MLDR correspondant a ce </a:t>
            </a:r>
            <a:r>
              <a:rPr lang="fr-FR" dirty="0" smtClean="0"/>
              <a:t>modèle </a:t>
            </a:r>
            <a:r>
              <a:rPr lang="fr-FR" dirty="0"/>
              <a:t>conceptuel</a:t>
            </a:r>
          </a:p>
          <a:p>
            <a:pPr algn="l"/>
            <a:r>
              <a:rPr lang="fr-FR" dirty="0"/>
              <a:t>de </a:t>
            </a:r>
            <a:r>
              <a:rPr lang="fr-FR" dirty="0" smtClean="0"/>
              <a:t>données</a:t>
            </a:r>
            <a:r>
              <a:rPr lang="fr-FR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84655999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Exercice 3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A5064C-6F83-4CEC-B9A5-D76E4C63BC86}" type="datetime1">
              <a:rPr lang="fr-FR" smtClean="0"/>
              <a:t>21/03/2020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EST-Laâyoune-</a:t>
            </a:r>
            <a:endParaRPr lang="fr-FR"/>
          </a:p>
        </p:txBody>
      </p:sp>
      <p:pic>
        <p:nvPicPr>
          <p:cNvPr id="808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10" y="2002223"/>
            <a:ext cx="8706408" cy="4351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01110" y="1291746"/>
            <a:ext cx="84856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fr-FR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Traduire ce modèle conceptuel de données en modèle relationnel (Tables) ; Applique les règles de transformation de MCD vers MLD </a:t>
            </a:r>
            <a:endParaRPr lang="fr-FR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4053679"/>
      </p:ext>
    </p:extLst>
  </p:cSld>
  <p:clrMapOvr>
    <a:masterClrMapping/>
  </p:clrMapOvr>
  <p:transition spd="med"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corrigé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A5064C-6F83-4CEC-B9A5-D76E4C63BC86}" type="datetime1">
              <a:rPr lang="fr-FR" smtClean="0"/>
              <a:t>21/03/2020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EST-Laâyoune-</a:t>
            </a:r>
            <a:endParaRPr lang="fr-FR"/>
          </a:p>
        </p:txBody>
      </p:sp>
      <p:pic>
        <p:nvPicPr>
          <p:cNvPr id="819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90" y="1734208"/>
            <a:ext cx="8609634" cy="4622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1329325"/>
      </p:ext>
    </p:extLst>
  </p:cSld>
  <p:clrMapOvr>
    <a:masterClrMapping/>
  </p:clrMapOvr>
  <p:transition spd="med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5" name="Text Box 25"/>
          <p:cNvSpPr txBox="1">
            <a:spLocks noChangeArrowheads="1"/>
          </p:cNvSpPr>
          <p:nvPr/>
        </p:nvSpPr>
        <p:spPr bwMode="auto">
          <a:xfrm>
            <a:off x="1960563" y="2236788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fr-FR" sz="2000"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6728" y="1388638"/>
            <a:ext cx="812041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2400" b="1" i="1" dirty="0"/>
              <a:t>Les concepts du modèle </a:t>
            </a:r>
            <a:r>
              <a:rPr lang="fr-FR" sz="2400" b="1" i="1" dirty="0" smtClean="0"/>
              <a:t>relationnel</a:t>
            </a:r>
          </a:p>
          <a:p>
            <a:pPr algn="l"/>
            <a:r>
              <a:rPr lang="fr-FR" sz="2400" dirty="0" smtClean="0"/>
              <a:t>Les </a:t>
            </a:r>
            <a:r>
              <a:rPr lang="fr-FR" sz="2400" dirty="0"/>
              <a:t>données sont représentées sous forme de TABLES appelées TABLES RELATIONNELLES.</a:t>
            </a:r>
          </a:p>
          <a:p>
            <a:pPr algn="l"/>
            <a:r>
              <a:rPr lang="fr-FR" sz="2400" i="1" dirty="0"/>
              <a:t>Notation : ETUDIANT (</a:t>
            </a:r>
            <a:r>
              <a:rPr lang="fr-FR" sz="2400" i="1" dirty="0" err="1"/>
              <a:t>num</a:t>
            </a:r>
            <a:r>
              <a:rPr lang="fr-FR" sz="2400" i="1" dirty="0"/>
              <a:t> étudiant, nom, âge</a:t>
            </a:r>
            <a:r>
              <a:rPr lang="fr-FR" sz="2400" i="1" dirty="0" smtClean="0"/>
              <a:t>)</a:t>
            </a:r>
            <a:endParaRPr lang="fr-FR" sz="2400" i="1" dirty="0"/>
          </a:p>
          <a:p>
            <a:pPr algn="l"/>
            <a:r>
              <a:rPr lang="fr-FR" sz="2400" b="1" i="1" dirty="0"/>
              <a:t>Une entité </a:t>
            </a:r>
            <a:r>
              <a:rPr lang="fr-FR" sz="2400" i="1" dirty="0"/>
              <a:t>devient une </a:t>
            </a:r>
            <a:r>
              <a:rPr lang="fr-FR" sz="2400" b="1" i="1" dirty="0"/>
              <a:t>Table Relationnelle</a:t>
            </a:r>
          </a:p>
          <a:p>
            <a:pPr algn="l"/>
            <a:r>
              <a:rPr lang="fr-FR" sz="2400" b="1" i="1" dirty="0"/>
              <a:t>Une propriété </a:t>
            </a:r>
            <a:r>
              <a:rPr lang="fr-FR" sz="2400" i="1" dirty="0"/>
              <a:t>devient un </a:t>
            </a:r>
            <a:r>
              <a:rPr lang="fr-FR" sz="2400" b="1" i="1" dirty="0"/>
              <a:t>Attribut</a:t>
            </a:r>
          </a:p>
          <a:p>
            <a:pPr algn="l"/>
            <a:r>
              <a:rPr lang="fr-FR" sz="2400" b="1" i="1" dirty="0"/>
              <a:t>L’identifiant </a:t>
            </a:r>
            <a:r>
              <a:rPr lang="fr-FR" sz="2400" i="1" dirty="0"/>
              <a:t>devient </a:t>
            </a:r>
            <a:r>
              <a:rPr lang="fr-FR" sz="2400" b="1" i="1" dirty="0"/>
              <a:t>Clé primaire</a:t>
            </a:r>
            <a:endParaRPr lang="fr-FR" sz="2400" dirty="0"/>
          </a:p>
        </p:txBody>
      </p:sp>
      <p:sp>
        <p:nvSpPr>
          <p:cNvPr id="87" name="Titre 1"/>
          <p:cNvSpPr txBox="1">
            <a:spLocks/>
          </p:cNvSpPr>
          <p:nvPr/>
        </p:nvSpPr>
        <p:spPr>
          <a:xfrm>
            <a:off x="500063" y="68238"/>
            <a:ext cx="8183562" cy="1100647"/>
          </a:xfrm>
          <a:prstGeom prst="rect">
            <a:avLst/>
          </a:prstGeom>
        </p:spPr>
        <p:txBody>
          <a:bodyPr anchor="b"/>
          <a:lstStyle/>
          <a:p>
            <a:pPr fontAlgn="auto">
              <a:spcAft>
                <a:spcPts val="0"/>
              </a:spcAft>
              <a:defRPr/>
            </a:pPr>
            <a:r>
              <a:rPr lang="fr-FR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Modèle </a:t>
            </a:r>
            <a:r>
              <a:rPr lang="fr-FR" sz="3200" b="1" dirty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logique des données(MLD)</a:t>
            </a:r>
          </a:p>
        </p:txBody>
      </p:sp>
      <p:sp>
        <p:nvSpPr>
          <p:cNvPr id="5" name="Rectangle 4"/>
          <p:cNvSpPr/>
          <p:nvPr/>
        </p:nvSpPr>
        <p:spPr>
          <a:xfrm>
            <a:off x="395785" y="4160256"/>
            <a:ext cx="85434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b="1" dirty="0"/>
              <a:t>Le vocabulaire du MR et des </a:t>
            </a:r>
            <a:r>
              <a:rPr lang="fr-FR" b="1" dirty="0" smtClean="0"/>
              <a:t>SGBDR</a:t>
            </a:r>
          </a:p>
          <a:p>
            <a:pPr algn="l"/>
            <a:endParaRPr lang="fr-FR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302573"/>
              </p:ext>
            </p:extLst>
          </p:nvPr>
        </p:nvGraphicFramePr>
        <p:xfrm>
          <a:off x="1091821" y="4676893"/>
          <a:ext cx="5568285" cy="20105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6558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027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350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MLD               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             SGBDR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50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Relation entre entités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   Table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50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Attribut                    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      Colonne ou Champ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50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Occurrence ou Nuplet   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Ligne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50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Domaine                        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Type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50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Clé primaire                    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Index primaire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150167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5" name="Text Box 25"/>
          <p:cNvSpPr txBox="1">
            <a:spLocks noChangeArrowheads="1"/>
          </p:cNvSpPr>
          <p:nvPr/>
        </p:nvSpPr>
        <p:spPr bwMode="auto">
          <a:xfrm>
            <a:off x="1960563" y="2236788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fr-FR" sz="2000"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6728" y="1767006"/>
            <a:ext cx="812041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2400" dirty="0"/>
              <a:t>Pour les </a:t>
            </a:r>
            <a:r>
              <a:rPr lang="fr-FR" sz="2400" dirty="0" smtClean="0"/>
              <a:t>entités </a:t>
            </a:r>
            <a:r>
              <a:rPr lang="fr-FR" sz="2400" dirty="0"/>
              <a:t>: toute </a:t>
            </a:r>
            <a:r>
              <a:rPr lang="fr-FR" sz="2400" dirty="0" smtClean="0"/>
              <a:t>entité </a:t>
            </a:r>
            <a:r>
              <a:rPr lang="fr-FR" sz="2400" dirty="0"/>
              <a:t>devient une </a:t>
            </a:r>
            <a:r>
              <a:rPr lang="fr-FR" sz="2400" dirty="0" smtClean="0"/>
              <a:t>table, les propriétés </a:t>
            </a:r>
            <a:r>
              <a:rPr lang="fr-FR" sz="2400" dirty="0"/>
              <a:t>de </a:t>
            </a:r>
            <a:r>
              <a:rPr lang="fr-FR" sz="2400" dirty="0" smtClean="0"/>
              <a:t>l’entité </a:t>
            </a:r>
            <a:r>
              <a:rPr lang="fr-FR" sz="2400" dirty="0"/>
              <a:t>sont les attributs de </a:t>
            </a:r>
            <a:r>
              <a:rPr lang="fr-FR" sz="2400" dirty="0" smtClean="0"/>
              <a:t>la table</a:t>
            </a:r>
            <a:r>
              <a:rPr lang="fr-FR" sz="2400" dirty="0"/>
              <a:t>, l’identifiant de </a:t>
            </a:r>
            <a:r>
              <a:rPr lang="fr-FR" sz="2400" dirty="0" smtClean="0"/>
              <a:t>l’entité </a:t>
            </a:r>
            <a:r>
              <a:rPr lang="fr-FR" sz="2400" dirty="0"/>
              <a:t>est la </a:t>
            </a:r>
            <a:r>
              <a:rPr lang="fr-FR" sz="2400" dirty="0" smtClean="0"/>
              <a:t>clé </a:t>
            </a:r>
            <a:r>
              <a:rPr lang="fr-FR" sz="2400" dirty="0"/>
              <a:t>primaire </a:t>
            </a:r>
            <a:r>
              <a:rPr lang="fr-FR" sz="2400" dirty="0" smtClean="0"/>
              <a:t>de la </a:t>
            </a:r>
            <a:r>
              <a:rPr lang="fr-FR" sz="2400" dirty="0"/>
              <a:t>table 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2400" dirty="0" smtClean="0"/>
              <a:t>Pour </a:t>
            </a:r>
            <a:r>
              <a:rPr lang="fr-FR" sz="2400" dirty="0"/>
              <a:t>les relations : cela </a:t>
            </a:r>
            <a:r>
              <a:rPr lang="fr-FR" sz="2400" dirty="0" smtClean="0"/>
              <a:t>dépend </a:t>
            </a:r>
            <a:r>
              <a:rPr lang="fr-FR" sz="2400" dirty="0"/>
              <a:t>des </a:t>
            </a:r>
            <a:r>
              <a:rPr lang="fr-FR" sz="2400" dirty="0" smtClean="0"/>
              <a:t>cardinalités.</a:t>
            </a:r>
            <a:endParaRPr lang="fr-FR" sz="2400" dirty="0"/>
          </a:p>
          <a:p>
            <a:pPr algn="l"/>
            <a:r>
              <a:rPr lang="fr-FR" sz="2400" dirty="0"/>
              <a:t>deux cas sont possibles: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fr-FR" sz="2400" dirty="0" smtClean="0"/>
              <a:t>la </a:t>
            </a:r>
            <a:r>
              <a:rPr lang="fr-FR" sz="2400" dirty="0"/>
              <a:t>relation disparait, elle est </a:t>
            </a:r>
            <a:r>
              <a:rPr lang="fr-FR" sz="2400" dirty="0" smtClean="0"/>
              <a:t>matérialisée </a:t>
            </a:r>
            <a:r>
              <a:rPr lang="fr-FR" sz="2400" dirty="0"/>
              <a:t>par</a:t>
            </a:r>
          </a:p>
          <a:p>
            <a:pPr lvl="1" algn="l"/>
            <a:r>
              <a:rPr lang="fr-FR" sz="2400" dirty="0"/>
              <a:t>l’ajout d’une </a:t>
            </a:r>
            <a:r>
              <a:rPr lang="fr-FR" sz="2400" dirty="0" smtClean="0"/>
              <a:t>clé étrangère,</a:t>
            </a:r>
            <a:endParaRPr lang="fr-FR" sz="2400" dirty="0"/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fr-FR" sz="2400" dirty="0" smtClean="0"/>
              <a:t>la </a:t>
            </a:r>
            <a:r>
              <a:rPr lang="fr-FR" sz="2400" dirty="0"/>
              <a:t>relation donne lieu a la </a:t>
            </a:r>
            <a:r>
              <a:rPr lang="fr-FR" sz="2400" dirty="0" smtClean="0"/>
              <a:t>création </a:t>
            </a:r>
            <a:r>
              <a:rPr lang="fr-FR" sz="2400" dirty="0"/>
              <a:t>d’une table</a:t>
            </a:r>
          </a:p>
        </p:txBody>
      </p:sp>
      <p:sp>
        <p:nvSpPr>
          <p:cNvPr id="87" name="Titre 1"/>
          <p:cNvSpPr txBox="1">
            <a:spLocks/>
          </p:cNvSpPr>
          <p:nvPr/>
        </p:nvSpPr>
        <p:spPr>
          <a:xfrm>
            <a:off x="500063" y="68238"/>
            <a:ext cx="8183562" cy="1100647"/>
          </a:xfrm>
          <a:prstGeom prst="rect">
            <a:avLst/>
          </a:prstGeom>
        </p:spPr>
        <p:txBody>
          <a:bodyPr anchor="b"/>
          <a:lstStyle/>
          <a:p>
            <a:pPr fontAlgn="auto">
              <a:spcAft>
                <a:spcPts val="0"/>
              </a:spcAft>
              <a:defRPr/>
            </a:pPr>
            <a:r>
              <a:rPr lang="fr-FR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Passer </a:t>
            </a:r>
            <a:r>
              <a:rPr lang="fr-FR" sz="3200" b="1" dirty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du MCD au </a:t>
            </a:r>
            <a:r>
              <a:rPr lang="fr-FR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MLD</a:t>
            </a:r>
            <a:endParaRPr lang="fr-FR" sz="3200" b="1" dirty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4180451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5" name="Text Box 25"/>
          <p:cNvSpPr txBox="1">
            <a:spLocks noChangeArrowheads="1"/>
          </p:cNvSpPr>
          <p:nvPr/>
        </p:nvSpPr>
        <p:spPr bwMode="auto">
          <a:xfrm>
            <a:off x="1960563" y="2236788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fr-FR" sz="2000"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6728" y="1767006"/>
            <a:ext cx="81204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sz="2400" b="1" dirty="0" smtClean="0">
                <a:solidFill>
                  <a:srgbClr val="FF0000"/>
                </a:solidFill>
              </a:rPr>
              <a:t>I. </a:t>
            </a:r>
            <a:r>
              <a:rPr lang="fr-FR" sz="2400" b="1" dirty="0" smtClean="0"/>
              <a:t>Relation </a:t>
            </a:r>
            <a:r>
              <a:rPr lang="fr-FR" sz="2400" b="1" dirty="0"/>
              <a:t>binaire aux cardinalités (X,1) </a:t>
            </a:r>
            <a:r>
              <a:rPr lang="fr-FR" sz="2400" b="1" dirty="0" smtClean="0"/>
              <a:t>- (</a:t>
            </a:r>
            <a:r>
              <a:rPr lang="fr-FR" sz="2400" b="1" dirty="0" err="1"/>
              <a:t>X,n</a:t>
            </a:r>
            <a:r>
              <a:rPr lang="fr-FR" sz="2400" b="1" dirty="0"/>
              <a:t>), X=0 ou X=1</a:t>
            </a:r>
            <a:r>
              <a:rPr lang="fr-FR" sz="2400" dirty="0"/>
              <a:t>:</a:t>
            </a:r>
          </a:p>
          <a:p>
            <a:pPr algn="l"/>
            <a:r>
              <a:rPr lang="fr-FR" sz="2400" dirty="0"/>
              <a:t>La </a:t>
            </a:r>
            <a:r>
              <a:rPr lang="fr-FR" sz="2400" b="1" dirty="0"/>
              <a:t>Clé Primaire </a:t>
            </a:r>
            <a:r>
              <a:rPr lang="fr-FR" sz="2400" dirty="0"/>
              <a:t>de la table a la </a:t>
            </a:r>
            <a:r>
              <a:rPr lang="fr-FR" sz="2400" dirty="0" smtClean="0"/>
              <a:t>cardinalité (</a:t>
            </a:r>
            <a:r>
              <a:rPr lang="fr-FR" sz="2400" dirty="0" err="1" smtClean="0"/>
              <a:t>X,n</a:t>
            </a:r>
            <a:r>
              <a:rPr lang="fr-FR" sz="2400" dirty="0"/>
              <a:t>) devient une </a:t>
            </a:r>
            <a:r>
              <a:rPr lang="fr-FR" sz="2400" b="1" dirty="0"/>
              <a:t>Clé Étrangère </a:t>
            </a:r>
            <a:r>
              <a:rPr lang="fr-FR" sz="2400" dirty="0"/>
              <a:t>dans </a:t>
            </a:r>
            <a:r>
              <a:rPr lang="fr-FR" sz="2400" dirty="0" smtClean="0"/>
              <a:t>la table </a:t>
            </a:r>
            <a:r>
              <a:rPr lang="fr-FR" sz="2400" dirty="0"/>
              <a:t>a la </a:t>
            </a:r>
            <a:r>
              <a:rPr lang="fr-FR" sz="2400" dirty="0" smtClean="0"/>
              <a:t>cardinalité </a:t>
            </a:r>
            <a:r>
              <a:rPr lang="fr-FR" sz="2400" dirty="0"/>
              <a:t>(X,1)</a:t>
            </a:r>
          </a:p>
        </p:txBody>
      </p:sp>
      <p:sp>
        <p:nvSpPr>
          <p:cNvPr id="87" name="Titre 1"/>
          <p:cNvSpPr txBox="1">
            <a:spLocks/>
          </p:cNvSpPr>
          <p:nvPr/>
        </p:nvSpPr>
        <p:spPr>
          <a:xfrm>
            <a:off x="500063" y="68238"/>
            <a:ext cx="8183562" cy="1100647"/>
          </a:xfrm>
          <a:prstGeom prst="rect">
            <a:avLst/>
          </a:prstGeom>
        </p:spPr>
        <p:txBody>
          <a:bodyPr anchor="b"/>
          <a:lstStyle/>
          <a:p>
            <a:pPr fontAlgn="auto">
              <a:spcAft>
                <a:spcPts val="0"/>
              </a:spcAft>
              <a:defRPr/>
            </a:pPr>
            <a:r>
              <a:rPr lang="fr-FR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Passer </a:t>
            </a:r>
            <a:r>
              <a:rPr lang="fr-FR" sz="3200" b="1" dirty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du MCD au </a:t>
            </a:r>
            <a:r>
              <a:rPr lang="fr-FR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MLD</a:t>
            </a:r>
            <a:endParaRPr lang="fr-FR" sz="3200" b="1" dirty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00063" y="4967504"/>
            <a:ext cx="81835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 err="1" smtClean="0"/>
              <a:t>Modele</a:t>
            </a:r>
            <a:r>
              <a:rPr lang="fr-FR" dirty="0" smtClean="0"/>
              <a:t> </a:t>
            </a:r>
            <a:r>
              <a:rPr lang="fr-FR" dirty="0"/>
              <a:t>Logique de </a:t>
            </a:r>
            <a:r>
              <a:rPr lang="fr-FR" dirty="0" err="1"/>
              <a:t>Donnee</a:t>
            </a:r>
            <a:r>
              <a:rPr lang="fr-FR" dirty="0"/>
              <a:t> Relationnelle (MLDR) :</a:t>
            </a:r>
          </a:p>
          <a:p>
            <a:pPr algn="l"/>
            <a:r>
              <a:rPr lang="fr-FR" dirty="0" smtClean="0"/>
              <a:t>	EMPLOYE </a:t>
            </a:r>
            <a:r>
              <a:rPr lang="fr-FR" dirty="0"/>
              <a:t>(</a:t>
            </a:r>
            <a:r>
              <a:rPr lang="fr-FR" u="sng" dirty="0" err="1"/>
              <a:t>id_Employe</a:t>
            </a:r>
            <a:r>
              <a:rPr lang="fr-FR" dirty="0"/>
              <a:t>, Nom_</a:t>
            </a:r>
            <a:r>
              <a:rPr lang="fr-FR" dirty="0" err="1"/>
              <a:t>Employe</a:t>
            </a:r>
            <a:r>
              <a:rPr lang="fr-FR" dirty="0"/>
              <a:t>,#</a:t>
            </a:r>
            <a:r>
              <a:rPr lang="fr-FR" dirty="0" err="1"/>
              <a:t>id_Societe</a:t>
            </a:r>
            <a:r>
              <a:rPr lang="fr-FR" dirty="0"/>
              <a:t>)</a:t>
            </a:r>
          </a:p>
          <a:p>
            <a:pPr algn="l"/>
            <a:r>
              <a:rPr lang="fr-FR" dirty="0" smtClean="0"/>
              <a:t>	SOCIETE </a:t>
            </a:r>
            <a:r>
              <a:rPr lang="fr-FR" dirty="0"/>
              <a:t>(</a:t>
            </a:r>
            <a:r>
              <a:rPr lang="fr-FR" u="sng" dirty="0" err="1"/>
              <a:t>id_Societe</a:t>
            </a:r>
            <a:r>
              <a:rPr lang="fr-FR" dirty="0"/>
              <a:t>, </a:t>
            </a:r>
            <a:r>
              <a:rPr lang="fr-FR" dirty="0" err="1"/>
              <a:t>Nom_Societe</a:t>
            </a:r>
            <a:r>
              <a:rPr lang="fr-FR" dirty="0"/>
              <a:t>)</a:t>
            </a:r>
          </a:p>
        </p:txBody>
      </p:sp>
      <p:sp>
        <p:nvSpPr>
          <p:cNvPr id="3" name="Rectangle 2"/>
          <p:cNvSpPr/>
          <p:nvPr/>
        </p:nvSpPr>
        <p:spPr>
          <a:xfrm>
            <a:off x="788445" y="3453305"/>
            <a:ext cx="4237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fr-FR" dirty="0" smtClean="0"/>
              <a:t>Modèle </a:t>
            </a:r>
            <a:r>
              <a:rPr lang="fr-FR" dirty="0"/>
              <a:t>Conceptuel de </a:t>
            </a:r>
            <a:r>
              <a:rPr lang="fr-FR" dirty="0" smtClean="0"/>
              <a:t>Donnée </a:t>
            </a:r>
            <a:r>
              <a:rPr lang="fr-FR" dirty="0"/>
              <a:t>(MCD) :</a:t>
            </a:r>
          </a:p>
        </p:txBody>
      </p:sp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909" y="3831878"/>
            <a:ext cx="4759919" cy="985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371255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5" name="Text Box 25"/>
          <p:cNvSpPr txBox="1">
            <a:spLocks noChangeArrowheads="1"/>
          </p:cNvSpPr>
          <p:nvPr/>
        </p:nvSpPr>
        <p:spPr bwMode="auto">
          <a:xfrm>
            <a:off x="1960563" y="2236788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fr-FR" sz="2000"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6728" y="1767006"/>
            <a:ext cx="835243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sz="2400" b="1" dirty="0" smtClean="0"/>
              <a:t>II. Relation </a:t>
            </a:r>
            <a:r>
              <a:rPr lang="fr-FR" sz="2400" b="1" dirty="0"/>
              <a:t>binaire aux cardinalités (</a:t>
            </a:r>
            <a:r>
              <a:rPr lang="fr-FR" sz="2400" b="1" dirty="0" err="1"/>
              <a:t>X,n</a:t>
            </a:r>
            <a:r>
              <a:rPr lang="fr-FR" sz="2400" b="1" dirty="0" smtClean="0"/>
              <a:t>)-(</a:t>
            </a:r>
            <a:r>
              <a:rPr lang="fr-FR" sz="2400" b="1" dirty="0" err="1"/>
              <a:t>X,n</a:t>
            </a:r>
            <a:r>
              <a:rPr lang="fr-FR" sz="2400" b="1" dirty="0"/>
              <a:t>), X=0 ou X=1:</a:t>
            </a:r>
          </a:p>
          <a:p>
            <a:pPr algn="l"/>
            <a:r>
              <a:rPr lang="fr-FR" sz="2400" dirty="0"/>
              <a:t>Il y a </a:t>
            </a:r>
            <a:r>
              <a:rPr lang="fr-FR" sz="2400" dirty="0" smtClean="0"/>
              <a:t>création </a:t>
            </a:r>
            <a:r>
              <a:rPr lang="fr-FR" sz="2400" dirty="0"/>
              <a:t>d'une table </a:t>
            </a:r>
            <a:r>
              <a:rPr lang="fr-FR" sz="2400" dirty="0" smtClean="0"/>
              <a:t>supplémentaire ayant comme </a:t>
            </a:r>
            <a:r>
              <a:rPr lang="fr-FR" sz="2400" b="1" dirty="0"/>
              <a:t>Clé Primaire </a:t>
            </a:r>
            <a:r>
              <a:rPr lang="fr-FR" sz="2400" dirty="0"/>
              <a:t>une </a:t>
            </a:r>
            <a:r>
              <a:rPr lang="fr-FR" sz="2400" dirty="0" smtClean="0"/>
              <a:t>clé composée des </a:t>
            </a:r>
            <a:r>
              <a:rPr lang="fr-FR" sz="2400" b="1" dirty="0" smtClean="0"/>
              <a:t>identifiants </a:t>
            </a:r>
            <a:r>
              <a:rPr lang="fr-FR" sz="2400" dirty="0"/>
              <a:t>des 2 </a:t>
            </a:r>
            <a:r>
              <a:rPr lang="fr-FR" sz="2400" dirty="0" smtClean="0"/>
              <a:t>entités</a:t>
            </a:r>
            <a:r>
              <a:rPr lang="fr-FR" sz="2400" dirty="0"/>
              <a:t>. On dit que la </a:t>
            </a:r>
            <a:r>
              <a:rPr lang="fr-FR" sz="2400" b="1" dirty="0" smtClean="0"/>
              <a:t>Clé Primaire </a:t>
            </a:r>
            <a:r>
              <a:rPr lang="fr-FR" sz="2400" dirty="0"/>
              <a:t>de la nouvelle table est </a:t>
            </a:r>
            <a:r>
              <a:rPr lang="fr-FR" sz="2400" dirty="0" smtClean="0"/>
              <a:t>la </a:t>
            </a:r>
            <a:r>
              <a:rPr lang="fr-FR" sz="2400" b="1" dirty="0" smtClean="0"/>
              <a:t>concaténation </a:t>
            </a:r>
            <a:r>
              <a:rPr lang="fr-FR" sz="2400" dirty="0"/>
              <a:t>des </a:t>
            </a:r>
            <a:r>
              <a:rPr lang="fr-FR" sz="2400" b="1" dirty="0"/>
              <a:t>Clés Primaires </a:t>
            </a:r>
            <a:r>
              <a:rPr lang="fr-FR" sz="2400" dirty="0"/>
              <a:t>des </a:t>
            </a:r>
            <a:r>
              <a:rPr lang="fr-FR" sz="2400" dirty="0" smtClean="0"/>
              <a:t>deux autres </a:t>
            </a:r>
            <a:r>
              <a:rPr lang="fr-FR" sz="2400" dirty="0"/>
              <a:t>tables</a:t>
            </a:r>
            <a:r>
              <a:rPr lang="fr-FR" sz="2400" dirty="0" smtClean="0"/>
              <a:t>.</a:t>
            </a:r>
          </a:p>
          <a:p>
            <a:pPr algn="l"/>
            <a:endParaRPr lang="fr-FR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2400" dirty="0"/>
              <a:t>Si la relation est porteuse de </a:t>
            </a:r>
            <a:r>
              <a:rPr lang="fr-FR" sz="2400" dirty="0" smtClean="0"/>
              <a:t>donnée</a:t>
            </a:r>
            <a:r>
              <a:rPr lang="fr-FR" sz="2400" dirty="0"/>
              <a:t>, </a:t>
            </a:r>
            <a:r>
              <a:rPr lang="fr-FR" sz="2400" dirty="0" smtClean="0"/>
              <a:t>celles-ci deviennent </a:t>
            </a:r>
            <a:r>
              <a:rPr lang="fr-FR" sz="2400" dirty="0"/>
              <a:t>des attributs pour la nouvelle table.</a:t>
            </a:r>
          </a:p>
        </p:txBody>
      </p:sp>
      <p:sp>
        <p:nvSpPr>
          <p:cNvPr id="87" name="Titre 1"/>
          <p:cNvSpPr txBox="1">
            <a:spLocks/>
          </p:cNvSpPr>
          <p:nvPr/>
        </p:nvSpPr>
        <p:spPr>
          <a:xfrm>
            <a:off x="500063" y="68238"/>
            <a:ext cx="8183562" cy="1100647"/>
          </a:xfrm>
          <a:prstGeom prst="rect">
            <a:avLst/>
          </a:prstGeom>
        </p:spPr>
        <p:txBody>
          <a:bodyPr anchor="b"/>
          <a:lstStyle/>
          <a:p>
            <a:pPr fontAlgn="auto">
              <a:spcAft>
                <a:spcPts val="0"/>
              </a:spcAft>
              <a:defRPr/>
            </a:pPr>
            <a:r>
              <a:rPr lang="fr-FR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Passer </a:t>
            </a:r>
            <a:r>
              <a:rPr lang="fr-FR" sz="3200" b="1" dirty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du MCD au </a:t>
            </a:r>
            <a:r>
              <a:rPr lang="fr-FR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MLD</a:t>
            </a:r>
            <a:endParaRPr lang="fr-FR" sz="3200" b="1" dirty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875867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5" name="Text Box 25"/>
          <p:cNvSpPr txBox="1">
            <a:spLocks noChangeArrowheads="1"/>
          </p:cNvSpPr>
          <p:nvPr/>
        </p:nvSpPr>
        <p:spPr bwMode="auto">
          <a:xfrm>
            <a:off x="1960563" y="2236788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fr-FR" sz="2000"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6728" y="1767006"/>
            <a:ext cx="81204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sz="24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Exemple: </a:t>
            </a:r>
            <a:r>
              <a:rPr lang="fr-FR" sz="2400" dirty="0" smtClean="0"/>
              <a:t>Une </a:t>
            </a:r>
            <a:r>
              <a:rPr lang="fr-FR" sz="2400" dirty="0"/>
              <a:t>commande est </a:t>
            </a:r>
            <a:r>
              <a:rPr lang="fr-FR" sz="2400" dirty="0" smtClean="0"/>
              <a:t>composée </a:t>
            </a:r>
            <a:r>
              <a:rPr lang="fr-FR" sz="2400" dirty="0"/>
              <a:t>de 1 ou n </a:t>
            </a:r>
            <a:r>
              <a:rPr lang="fr-FR" sz="2400" dirty="0" smtClean="0"/>
              <a:t>produits distincts </a:t>
            </a:r>
            <a:r>
              <a:rPr lang="fr-FR" sz="2400" dirty="0"/>
              <a:t>en certaine </a:t>
            </a:r>
            <a:r>
              <a:rPr lang="fr-FR" sz="2400" dirty="0" smtClean="0"/>
              <a:t>quantité. </a:t>
            </a:r>
            <a:r>
              <a:rPr lang="fr-FR" sz="2400" dirty="0"/>
              <a:t>Un produit </a:t>
            </a:r>
            <a:r>
              <a:rPr lang="fr-FR" sz="2400" dirty="0" smtClean="0"/>
              <a:t>est présent </a:t>
            </a:r>
            <a:r>
              <a:rPr lang="fr-FR" sz="2400" dirty="0"/>
              <a:t>dans 0 ou n commandes en </a:t>
            </a:r>
            <a:r>
              <a:rPr lang="fr-FR" sz="2400" dirty="0" smtClean="0"/>
              <a:t>certaine quantité.</a:t>
            </a:r>
            <a:endParaRPr lang="fr-FR" sz="2400" dirty="0"/>
          </a:p>
        </p:txBody>
      </p:sp>
      <p:sp>
        <p:nvSpPr>
          <p:cNvPr id="87" name="Titre 1"/>
          <p:cNvSpPr txBox="1">
            <a:spLocks/>
          </p:cNvSpPr>
          <p:nvPr/>
        </p:nvSpPr>
        <p:spPr>
          <a:xfrm>
            <a:off x="500063" y="68238"/>
            <a:ext cx="8183562" cy="1100647"/>
          </a:xfrm>
          <a:prstGeom prst="rect">
            <a:avLst/>
          </a:prstGeom>
        </p:spPr>
        <p:txBody>
          <a:bodyPr anchor="b"/>
          <a:lstStyle/>
          <a:p>
            <a:pPr fontAlgn="auto">
              <a:spcAft>
                <a:spcPts val="0"/>
              </a:spcAft>
              <a:defRPr/>
            </a:pPr>
            <a:r>
              <a:rPr lang="fr-FR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Passer </a:t>
            </a:r>
            <a:r>
              <a:rPr lang="fr-FR" sz="3200" b="1" dirty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du MCD au </a:t>
            </a:r>
            <a:r>
              <a:rPr lang="fr-FR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MLD: Exemple</a:t>
            </a:r>
            <a:endParaRPr lang="fr-FR" sz="3200" b="1" dirty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</a:endParaRPr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934" y="3124199"/>
            <a:ext cx="5602193" cy="1284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00064" y="4585353"/>
            <a:ext cx="80570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b="1" dirty="0"/>
              <a:t>MLDR</a:t>
            </a:r>
          </a:p>
          <a:p>
            <a:pPr algn="l"/>
            <a:r>
              <a:rPr lang="fr-FR" dirty="0"/>
              <a:t>COMMANDE (</a:t>
            </a:r>
            <a:r>
              <a:rPr lang="fr-FR" u="sng" dirty="0" err="1"/>
              <a:t>id_Commande</a:t>
            </a:r>
            <a:r>
              <a:rPr lang="fr-FR" dirty="0"/>
              <a:t>, </a:t>
            </a:r>
            <a:r>
              <a:rPr lang="fr-FR" dirty="0" err="1"/>
              <a:t>Date_commande</a:t>
            </a:r>
            <a:r>
              <a:rPr lang="fr-FR" dirty="0"/>
              <a:t>)</a:t>
            </a:r>
          </a:p>
          <a:p>
            <a:pPr algn="l"/>
            <a:r>
              <a:rPr lang="fr-FR" dirty="0"/>
              <a:t>PRODUIT (</a:t>
            </a:r>
            <a:r>
              <a:rPr lang="fr-FR" u="sng" dirty="0" err="1"/>
              <a:t>id_Produi</a:t>
            </a:r>
            <a:r>
              <a:rPr lang="fr-FR" dirty="0" err="1"/>
              <a:t>t</a:t>
            </a:r>
            <a:r>
              <a:rPr lang="fr-FR" dirty="0"/>
              <a:t>, libelle)</a:t>
            </a:r>
          </a:p>
          <a:p>
            <a:pPr algn="l"/>
            <a:r>
              <a:rPr lang="fr-FR" dirty="0"/>
              <a:t>COMPOSE (</a:t>
            </a:r>
            <a:r>
              <a:rPr lang="fr-FR" u="sng" dirty="0" err="1"/>
              <a:t>id_Commande</a:t>
            </a:r>
            <a:r>
              <a:rPr lang="fr-FR" u="sng" dirty="0"/>
              <a:t>, </a:t>
            </a:r>
            <a:r>
              <a:rPr lang="fr-FR" u="sng" dirty="0" err="1"/>
              <a:t>id_Produit</a:t>
            </a:r>
            <a:r>
              <a:rPr lang="fr-FR" dirty="0"/>
              <a:t>, </a:t>
            </a:r>
            <a:r>
              <a:rPr lang="fr-FR" dirty="0" err="1"/>
              <a:t>quantite</a:t>
            </a:r>
            <a:r>
              <a:rPr lang="fr-FR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2255814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5" name="Text Box 25"/>
          <p:cNvSpPr txBox="1">
            <a:spLocks noChangeArrowheads="1"/>
          </p:cNvSpPr>
          <p:nvPr/>
        </p:nvSpPr>
        <p:spPr bwMode="auto">
          <a:xfrm>
            <a:off x="1960563" y="2236788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fr-FR" sz="2000"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6728" y="1575934"/>
            <a:ext cx="8120418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sz="2400" b="1" dirty="0">
                <a:solidFill>
                  <a:srgbClr val="FF0000"/>
                </a:solidFill>
              </a:rPr>
              <a:t>III.  Relation binaire aux cardinalités </a:t>
            </a:r>
            <a:r>
              <a:rPr lang="fr-FR" sz="2000" b="1" dirty="0"/>
              <a:t>(0,1) - (1,1):</a:t>
            </a:r>
          </a:p>
          <a:p>
            <a:pPr algn="l"/>
            <a:r>
              <a:rPr lang="fr-FR" sz="2000" dirty="0"/>
              <a:t>La </a:t>
            </a:r>
            <a:r>
              <a:rPr lang="fr-FR" sz="2000" b="1" dirty="0"/>
              <a:t>Clé Primaire </a:t>
            </a:r>
            <a:r>
              <a:rPr lang="fr-FR" sz="2000" dirty="0"/>
              <a:t>de la table a la </a:t>
            </a:r>
            <a:r>
              <a:rPr lang="fr-FR" sz="2000" dirty="0" smtClean="0"/>
              <a:t>cardinalité </a:t>
            </a:r>
            <a:r>
              <a:rPr lang="fr-FR" sz="2000" dirty="0"/>
              <a:t>(</a:t>
            </a:r>
            <a:r>
              <a:rPr lang="fr-FR" sz="2000" dirty="0" smtClean="0"/>
              <a:t>0,1) devient </a:t>
            </a:r>
            <a:r>
              <a:rPr lang="fr-FR" sz="2000" dirty="0"/>
              <a:t>une </a:t>
            </a:r>
            <a:r>
              <a:rPr lang="fr-FR" sz="2000" b="1" dirty="0"/>
              <a:t>Clé Étrangère </a:t>
            </a:r>
            <a:r>
              <a:rPr lang="fr-FR" sz="2000" dirty="0"/>
              <a:t>dans la table a </a:t>
            </a:r>
            <a:r>
              <a:rPr lang="fr-FR" sz="2000" dirty="0" smtClean="0"/>
              <a:t>la cardinalité </a:t>
            </a:r>
            <a:r>
              <a:rPr lang="fr-FR" sz="2000" dirty="0"/>
              <a:t>(1,1)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2000" b="1" dirty="0" smtClean="0"/>
              <a:t>Exemple</a:t>
            </a:r>
            <a:r>
              <a:rPr lang="fr-FR" sz="2000" b="1" dirty="0"/>
              <a:t>:</a:t>
            </a:r>
          </a:p>
          <a:p>
            <a:pPr algn="l"/>
            <a:r>
              <a:rPr lang="fr-FR" sz="2000" dirty="0"/>
              <a:t>Chaque enseignant encadre 0 ou 1 </a:t>
            </a:r>
            <a:r>
              <a:rPr lang="fr-FR" sz="2000" dirty="0" smtClean="0"/>
              <a:t>groupe, chaque </a:t>
            </a:r>
            <a:r>
              <a:rPr lang="fr-FR" sz="2000" dirty="0"/>
              <a:t>groupe é</a:t>
            </a:r>
            <a:r>
              <a:rPr lang="fr-FR" sz="2000" dirty="0" smtClean="0"/>
              <a:t>tant </a:t>
            </a:r>
            <a:r>
              <a:rPr lang="fr-FR" sz="2000" dirty="0"/>
              <a:t>encadre par un et un </a:t>
            </a:r>
            <a:r>
              <a:rPr lang="fr-FR" sz="2000" dirty="0" smtClean="0"/>
              <a:t>seul enseignant</a:t>
            </a:r>
            <a:r>
              <a:rPr lang="fr-FR" sz="2000" dirty="0"/>
              <a:t>.</a:t>
            </a:r>
          </a:p>
        </p:txBody>
      </p:sp>
      <p:sp>
        <p:nvSpPr>
          <p:cNvPr id="87" name="Titre 1"/>
          <p:cNvSpPr txBox="1">
            <a:spLocks/>
          </p:cNvSpPr>
          <p:nvPr/>
        </p:nvSpPr>
        <p:spPr>
          <a:xfrm>
            <a:off x="500063" y="68238"/>
            <a:ext cx="8183562" cy="1100647"/>
          </a:xfrm>
          <a:prstGeom prst="rect">
            <a:avLst/>
          </a:prstGeom>
        </p:spPr>
        <p:txBody>
          <a:bodyPr anchor="b"/>
          <a:lstStyle/>
          <a:p>
            <a:pPr fontAlgn="auto">
              <a:spcAft>
                <a:spcPts val="0"/>
              </a:spcAft>
              <a:defRPr/>
            </a:pPr>
            <a:r>
              <a:rPr lang="fr-FR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Passer </a:t>
            </a:r>
            <a:r>
              <a:rPr lang="fr-FR" sz="3200" b="1" dirty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du MCD au </a:t>
            </a:r>
            <a:r>
              <a:rPr lang="fr-FR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MLD:</a:t>
            </a:r>
            <a:endParaRPr lang="fr-FR" sz="3200" b="1" dirty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682387" y="3766782"/>
            <a:ext cx="1278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MCD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967149" y="5400876"/>
            <a:ext cx="66123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b="1" dirty="0" smtClean="0"/>
              <a:t>MLD:    </a:t>
            </a:r>
          </a:p>
          <a:p>
            <a:pPr lvl="2" algn="l"/>
            <a:r>
              <a:rPr lang="fr-FR" dirty="0" smtClean="0"/>
              <a:t>enseignant </a:t>
            </a:r>
            <a:r>
              <a:rPr lang="fr-FR" dirty="0"/>
              <a:t>(</a:t>
            </a:r>
            <a:r>
              <a:rPr lang="fr-FR" u="sng" dirty="0" err="1"/>
              <a:t>Id_ens</a:t>
            </a:r>
            <a:r>
              <a:rPr lang="fr-FR" dirty="0"/>
              <a:t>, </a:t>
            </a:r>
            <a:r>
              <a:rPr lang="fr-FR" dirty="0" err="1"/>
              <a:t>Nom,Prenom</a:t>
            </a:r>
            <a:r>
              <a:rPr lang="fr-FR" dirty="0"/>
              <a:t>)</a:t>
            </a:r>
          </a:p>
          <a:p>
            <a:pPr algn="l"/>
            <a:r>
              <a:rPr lang="fr-FR" dirty="0" smtClean="0"/>
              <a:t>	Groupe </a:t>
            </a:r>
            <a:r>
              <a:rPr lang="fr-FR" dirty="0"/>
              <a:t>(</a:t>
            </a:r>
            <a:r>
              <a:rPr lang="fr-FR" u="sng" dirty="0" err="1"/>
              <a:t>Id_Groupe</a:t>
            </a:r>
            <a:r>
              <a:rPr lang="fr-FR" dirty="0"/>
              <a:t>, </a:t>
            </a:r>
            <a:r>
              <a:rPr lang="fr-FR" dirty="0" err="1"/>
              <a:t>Nom_Groupe</a:t>
            </a:r>
            <a:r>
              <a:rPr lang="fr-FR" dirty="0"/>
              <a:t>, #</a:t>
            </a:r>
            <a:r>
              <a:rPr lang="fr-FR" dirty="0" err="1"/>
              <a:t>Id_ens</a:t>
            </a:r>
            <a:r>
              <a:rPr lang="fr-FR" dirty="0"/>
              <a:t>)</a:t>
            </a:r>
          </a:p>
        </p:txBody>
      </p:sp>
      <p:pic>
        <p:nvPicPr>
          <p:cNvPr id="911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350" y="3986195"/>
            <a:ext cx="6391275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225858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5" name="Text Box 25"/>
          <p:cNvSpPr txBox="1">
            <a:spLocks noChangeArrowheads="1"/>
          </p:cNvSpPr>
          <p:nvPr/>
        </p:nvSpPr>
        <p:spPr bwMode="auto">
          <a:xfrm>
            <a:off x="1960563" y="2236788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fr-FR" sz="2000"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6728" y="1767006"/>
            <a:ext cx="812041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l">
              <a:buAutoNum type="romanUcPeriod" startAt="4"/>
            </a:pPr>
            <a:r>
              <a:rPr lang="fr-FR" sz="2400" b="1" dirty="0">
                <a:solidFill>
                  <a:srgbClr val="FF0000"/>
                </a:solidFill>
              </a:rPr>
              <a:t>Relation </a:t>
            </a:r>
            <a:r>
              <a:rPr lang="fr-FR" sz="2400" b="1" dirty="0" err="1">
                <a:solidFill>
                  <a:srgbClr val="FF0000"/>
                </a:solidFill>
              </a:rPr>
              <a:t>n-aire</a:t>
            </a:r>
            <a:r>
              <a:rPr lang="fr-FR" sz="2400" b="1" dirty="0">
                <a:solidFill>
                  <a:srgbClr val="FF0000"/>
                </a:solidFill>
              </a:rPr>
              <a:t> </a:t>
            </a:r>
            <a:r>
              <a:rPr lang="fr-FR" sz="2400" b="1" dirty="0"/>
              <a:t>(quelles que soient </a:t>
            </a:r>
            <a:r>
              <a:rPr lang="fr-FR" sz="2400" b="1" dirty="0" smtClean="0"/>
              <a:t>les cardinalités)</a:t>
            </a:r>
          </a:p>
          <a:p>
            <a:pPr marL="514350" indent="-514350" algn="l">
              <a:buAutoNum type="romanUcPeriod" startAt="4"/>
            </a:pPr>
            <a:endParaRPr lang="fr-FR" sz="24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2400" dirty="0" smtClean="0"/>
              <a:t> </a:t>
            </a:r>
            <a:r>
              <a:rPr lang="fr-FR" sz="2400" dirty="0"/>
              <a:t>Il y a </a:t>
            </a:r>
            <a:r>
              <a:rPr lang="fr-FR" sz="2400" dirty="0" smtClean="0"/>
              <a:t>création </a:t>
            </a:r>
            <a:r>
              <a:rPr lang="fr-FR" sz="2400" dirty="0"/>
              <a:t>d'une table </a:t>
            </a:r>
            <a:r>
              <a:rPr lang="fr-FR" sz="2400" dirty="0" smtClean="0"/>
              <a:t>supplémentaire ayant comme </a:t>
            </a:r>
            <a:r>
              <a:rPr lang="fr-FR" sz="2400" b="1" dirty="0"/>
              <a:t>Clé Primaire </a:t>
            </a:r>
            <a:r>
              <a:rPr lang="fr-FR" sz="2400" dirty="0"/>
              <a:t>la </a:t>
            </a:r>
            <a:r>
              <a:rPr lang="fr-FR" sz="2400" b="1" dirty="0"/>
              <a:t>concaténation </a:t>
            </a:r>
            <a:r>
              <a:rPr lang="fr-FR" sz="2400" dirty="0" smtClean="0"/>
              <a:t>des </a:t>
            </a:r>
            <a:r>
              <a:rPr lang="fr-FR" sz="2400" b="1" dirty="0" smtClean="0"/>
              <a:t>identifiants </a:t>
            </a:r>
            <a:r>
              <a:rPr lang="fr-FR" sz="2400" dirty="0"/>
              <a:t>des </a:t>
            </a:r>
            <a:r>
              <a:rPr lang="fr-FR" sz="2400" dirty="0" smtClean="0"/>
              <a:t>entités </a:t>
            </a:r>
            <a:r>
              <a:rPr lang="fr-FR" sz="2400" dirty="0"/>
              <a:t>participant a </a:t>
            </a:r>
            <a:r>
              <a:rPr lang="fr-FR" sz="2400" dirty="0" smtClean="0"/>
              <a:t>la relation</a:t>
            </a:r>
            <a:r>
              <a:rPr lang="fr-FR" sz="2400" dirty="0"/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2400" dirty="0" smtClean="0"/>
              <a:t>Si </a:t>
            </a:r>
            <a:r>
              <a:rPr lang="fr-FR" sz="2400" dirty="0"/>
              <a:t>la relation est porteuse de </a:t>
            </a:r>
            <a:r>
              <a:rPr lang="fr-FR" sz="2400" dirty="0" smtClean="0"/>
              <a:t>donnée</a:t>
            </a:r>
            <a:r>
              <a:rPr lang="fr-FR" sz="2400" dirty="0"/>
              <a:t>, celles ci</a:t>
            </a:r>
          </a:p>
          <a:p>
            <a:pPr algn="l"/>
            <a:r>
              <a:rPr lang="fr-FR" sz="2400" dirty="0"/>
              <a:t>deviennent des attributs pour la nouvelle table.</a:t>
            </a:r>
          </a:p>
        </p:txBody>
      </p:sp>
      <p:sp>
        <p:nvSpPr>
          <p:cNvPr id="87" name="Titre 1"/>
          <p:cNvSpPr txBox="1">
            <a:spLocks/>
          </p:cNvSpPr>
          <p:nvPr/>
        </p:nvSpPr>
        <p:spPr>
          <a:xfrm>
            <a:off x="500063" y="68238"/>
            <a:ext cx="8183562" cy="1100647"/>
          </a:xfrm>
          <a:prstGeom prst="rect">
            <a:avLst/>
          </a:prstGeom>
        </p:spPr>
        <p:txBody>
          <a:bodyPr anchor="b"/>
          <a:lstStyle/>
          <a:p>
            <a:pPr fontAlgn="auto">
              <a:spcAft>
                <a:spcPts val="0"/>
              </a:spcAft>
              <a:defRPr/>
            </a:pPr>
            <a:r>
              <a:rPr lang="fr-FR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Passer </a:t>
            </a:r>
            <a:r>
              <a:rPr lang="fr-FR" sz="3200" b="1" dirty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du MCD au </a:t>
            </a:r>
            <a:r>
              <a:rPr lang="fr-FR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MLD:</a:t>
            </a:r>
            <a:endParaRPr lang="fr-FR" sz="3200" b="1" dirty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8431193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5" name="Text Box 25"/>
          <p:cNvSpPr txBox="1">
            <a:spLocks noChangeArrowheads="1"/>
          </p:cNvSpPr>
          <p:nvPr/>
        </p:nvSpPr>
        <p:spPr bwMode="auto">
          <a:xfrm>
            <a:off x="1960563" y="2236788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fr-FR" sz="2000"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6727" y="1767006"/>
            <a:ext cx="824689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sz="2000" b="1" dirty="0" smtClean="0"/>
              <a:t>Exemple: </a:t>
            </a:r>
            <a:r>
              <a:rPr lang="fr-FR" sz="2000" dirty="0" smtClean="0"/>
              <a:t>Un </a:t>
            </a:r>
            <a:r>
              <a:rPr lang="fr-FR" sz="2000" dirty="0"/>
              <a:t>é</a:t>
            </a:r>
            <a:r>
              <a:rPr lang="fr-FR" sz="2000" dirty="0" smtClean="0"/>
              <a:t>tudiant parle </a:t>
            </a:r>
            <a:r>
              <a:rPr lang="fr-FR" sz="2000" dirty="0"/>
              <a:t>une ou plusieurs langues avec </a:t>
            </a:r>
            <a:r>
              <a:rPr lang="fr-FR" sz="2000" dirty="0" smtClean="0"/>
              <a:t>un niveau</a:t>
            </a:r>
            <a:r>
              <a:rPr lang="fr-FR" sz="2000" dirty="0"/>
              <a:t>.</a:t>
            </a:r>
          </a:p>
          <a:p>
            <a:pPr algn="l"/>
            <a:r>
              <a:rPr lang="fr-FR" sz="2000" dirty="0"/>
              <a:t>Chaque langue est donc </a:t>
            </a:r>
            <a:r>
              <a:rPr lang="fr-FR" sz="2000" dirty="0" smtClean="0"/>
              <a:t>parlée </a:t>
            </a:r>
            <a:r>
              <a:rPr lang="fr-FR" sz="2000" dirty="0"/>
              <a:t>par 0 ou n é</a:t>
            </a:r>
            <a:r>
              <a:rPr lang="fr-FR" sz="2000" dirty="0" smtClean="0"/>
              <a:t>tudiants </a:t>
            </a:r>
            <a:r>
              <a:rPr lang="fr-FR" sz="2000" dirty="0"/>
              <a:t>avec </a:t>
            </a:r>
            <a:r>
              <a:rPr lang="fr-FR" sz="2000" dirty="0" smtClean="0"/>
              <a:t>un niveau</a:t>
            </a:r>
            <a:r>
              <a:rPr lang="fr-FR" sz="2000" dirty="0"/>
              <a:t>. Pour chaque niveau, il y a 0 ou </a:t>
            </a:r>
            <a:r>
              <a:rPr lang="fr-FR" sz="2000" dirty="0" smtClean="0"/>
              <a:t>plusieurs étudiants qui parlent </a:t>
            </a:r>
            <a:r>
              <a:rPr lang="fr-FR" sz="2000" dirty="0"/>
              <a:t>une langue.</a:t>
            </a:r>
          </a:p>
        </p:txBody>
      </p:sp>
      <p:sp>
        <p:nvSpPr>
          <p:cNvPr id="87" name="Titre 1"/>
          <p:cNvSpPr txBox="1">
            <a:spLocks/>
          </p:cNvSpPr>
          <p:nvPr/>
        </p:nvSpPr>
        <p:spPr>
          <a:xfrm>
            <a:off x="500063" y="68238"/>
            <a:ext cx="8183562" cy="1100647"/>
          </a:xfrm>
          <a:prstGeom prst="rect">
            <a:avLst/>
          </a:prstGeom>
        </p:spPr>
        <p:txBody>
          <a:bodyPr anchor="b"/>
          <a:lstStyle/>
          <a:p>
            <a:pPr fontAlgn="auto">
              <a:spcAft>
                <a:spcPts val="0"/>
              </a:spcAft>
              <a:defRPr/>
            </a:pPr>
            <a:r>
              <a:rPr lang="fr-FR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Passer </a:t>
            </a:r>
            <a:r>
              <a:rPr lang="fr-FR" sz="3200" b="1" dirty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du MCD au </a:t>
            </a:r>
            <a:r>
              <a:rPr lang="fr-FR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MLD: Exemple</a:t>
            </a:r>
            <a:endParaRPr lang="fr-FR" sz="3200" b="1" dirty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668740" y="3466531"/>
            <a:ext cx="1160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MCD</a:t>
            </a:r>
            <a:endParaRPr lang="fr-FR" dirty="0"/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7518" y="2906973"/>
            <a:ext cx="5173555" cy="2069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821140" y="4355910"/>
            <a:ext cx="1160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MLDR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1549021" y="4949099"/>
            <a:ext cx="5929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dirty="0"/>
              <a:t>ETUDIANT (</a:t>
            </a:r>
            <a:r>
              <a:rPr lang="fr-FR" u="sng" dirty="0" err="1"/>
              <a:t>id_Etudiant</a:t>
            </a:r>
            <a:r>
              <a:rPr lang="fr-FR" dirty="0"/>
              <a:t>, </a:t>
            </a:r>
            <a:r>
              <a:rPr lang="fr-FR" dirty="0" err="1"/>
              <a:t>Nom_Etudiant</a:t>
            </a:r>
            <a:r>
              <a:rPr lang="fr-FR" dirty="0"/>
              <a:t>)</a:t>
            </a:r>
          </a:p>
          <a:p>
            <a:pPr algn="l"/>
            <a:r>
              <a:rPr lang="fr-FR" dirty="0"/>
              <a:t>NIVEAU (</a:t>
            </a:r>
            <a:r>
              <a:rPr lang="fr-FR" u="sng" dirty="0" err="1"/>
              <a:t>id_Niveau</a:t>
            </a:r>
            <a:r>
              <a:rPr lang="fr-FR" dirty="0"/>
              <a:t>, </a:t>
            </a:r>
            <a:r>
              <a:rPr lang="fr-FR" dirty="0" err="1"/>
              <a:t>Nom_Niveau</a:t>
            </a:r>
            <a:r>
              <a:rPr lang="fr-FR" dirty="0"/>
              <a:t>)</a:t>
            </a:r>
          </a:p>
          <a:p>
            <a:pPr algn="l"/>
            <a:r>
              <a:rPr lang="fr-FR" dirty="0"/>
              <a:t>LANGUE (</a:t>
            </a:r>
            <a:r>
              <a:rPr lang="fr-FR" u="sng" dirty="0" err="1"/>
              <a:t>id_Langue</a:t>
            </a:r>
            <a:r>
              <a:rPr lang="fr-FR" dirty="0"/>
              <a:t>, </a:t>
            </a:r>
            <a:r>
              <a:rPr lang="fr-FR" dirty="0" err="1"/>
              <a:t>Nom_Langue</a:t>
            </a:r>
            <a:r>
              <a:rPr lang="fr-FR" dirty="0"/>
              <a:t>)</a:t>
            </a:r>
          </a:p>
          <a:p>
            <a:pPr algn="l"/>
            <a:r>
              <a:rPr lang="fr-FR" dirty="0"/>
              <a:t>PARLE (</a:t>
            </a:r>
            <a:r>
              <a:rPr lang="fr-FR" u="sng" dirty="0" err="1"/>
              <a:t>id_Etudiant</a:t>
            </a:r>
            <a:r>
              <a:rPr lang="fr-FR" u="sng" dirty="0"/>
              <a:t>, </a:t>
            </a:r>
            <a:r>
              <a:rPr lang="fr-FR" u="sng" dirty="0" err="1"/>
              <a:t>id_Niveau</a:t>
            </a:r>
            <a:r>
              <a:rPr lang="fr-FR" u="sng" dirty="0"/>
              <a:t>, </a:t>
            </a:r>
            <a:r>
              <a:rPr lang="fr-FR" u="sng" dirty="0" err="1"/>
              <a:t>id_Langue</a:t>
            </a:r>
            <a:r>
              <a:rPr lang="fr-FR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2513344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790</Words>
  <Application>Microsoft Office PowerPoint</Application>
  <PresentationFormat>Affichage à l'écran (4:3)</PresentationFormat>
  <Paragraphs>89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Exercice 3</vt:lpstr>
      <vt:lpstr>corrigé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SUPINFO E-Learning Course Template</dc:title>
  <dc:subject>Template 2006 for SUPINFo courses &amp; Presentations</dc:subject>
  <dc:creator/>
  <cp:keywords>SUPINFO E-Learning Template</cp:keywords>
  <cp:lastModifiedBy/>
  <cp:revision>641</cp:revision>
  <dcterms:created xsi:type="dcterms:W3CDTF">2006-07-05T20:23:46Z</dcterms:created>
  <dcterms:modified xsi:type="dcterms:W3CDTF">2020-03-21T14:43:22Z</dcterms:modified>
  <cp:category>SUPINFO PowerPoint Templates</cp:category>
</cp:coreProperties>
</file>